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66" r:id="rId5"/>
    <p:sldId id="271" r:id="rId6"/>
    <p:sldId id="282" r:id="rId7"/>
    <p:sldId id="281" r:id="rId8"/>
    <p:sldId id="272" r:id="rId9"/>
    <p:sldId id="285" r:id="rId10"/>
    <p:sldId id="284" r:id="rId11"/>
    <p:sldId id="286" r:id="rId12"/>
    <p:sldId id="273" r:id="rId13"/>
    <p:sldId id="283" r:id="rId14"/>
    <p:sldId id="274" r:id="rId15"/>
    <p:sldId id="275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CC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1C4AB-B9E5-48E8-BF51-A49BCBB98E81}" v="1" dt="2022-08-05T04:32:46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6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0495" y="2608708"/>
            <a:ext cx="5104660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WELCOME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1359574" y="1460274"/>
            <a:ext cx="946650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7" y="1784877"/>
            <a:ext cx="9223458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Learn how to test (write test case)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Learn how to report bugs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Talk about the projects in your resume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Follow our job search </a:t>
            </a:r>
            <a:r>
              <a:rPr lang="en-US" sz="3600" b="1" dirty="0" smtClean="0">
                <a:solidFill>
                  <a:schemeClr val="tx1"/>
                </a:solidFill>
              </a:rPr>
              <a:t>guidelines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266584" y="156459"/>
            <a:ext cx="5990744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get a job you: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3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8" y="1784877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Software Testing </a:t>
            </a:r>
            <a:r>
              <a:rPr lang="en-US" sz="2400" b="1" dirty="0" smtClean="0">
                <a:solidFill>
                  <a:schemeClr val="tx1"/>
                </a:solidFill>
              </a:rPr>
              <a:t>Methodology (web and mobile)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Test Planning &amp; Test Documentation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Bug reporting &amp; working with bug tracking software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 in-house </a:t>
            </a:r>
            <a:r>
              <a:rPr lang="en-US" sz="2400" b="1" dirty="0">
                <a:solidFill>
                  <a:schemeClr val="tx1"/>
                </a:solidFill>
              </a:rPr>
              <a:t>software testing </a:t>
            </a:r>
            <a:r>
              <a:rPr lang="en-US" sz="2400" b="1" dirty="0" smtClean="0">
                <a:solidFill>
                  <a:schemeClr val="tx1"/>
                </a:solidFill>
              </a:rPr>
              <a:t>projects (web &amp; mobile)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How to get a job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One months </a:t>
            </a:r>
            <a:r>
              <a:rPr lang="en-US" sz="2400" b="1" dirty="0" err="1" smtClean="0">
                <a:solidFill>
                  <a:schemeClr val="tx1"/>
                </a:solidFill>
              </a:rPr>
              <a:t>bootcamp</a:t>
            </a:r>
            <a:r>
              <a:rPr lang="en-US" sz="2400" b="1" dirty="0" smtClean="0">
                <a:solidFill>
                  <a:schemeClr val="tx1"/>
                </a:solidFill>
              </a:rPr>
              <a:t> is available separately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Gray box testing with UNIX, SQL, REST API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Fundamentals of test automation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487792" y="156459"/>
            <a:ext cx="5548315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WE LEARN</a:t>
            </a:r>
          </a:p>
        </p:txBody>
      </p:sp>
    </p:spTree>
    <p:extLst>
      <p:ext uri="{BB962C8B-B14F-4D97-AF65-F5344CB8AC3E}">
        <p14:creationId xmlns:p14="http://schemas.microsoft.com/office/powerpoint/2010/main" val="282199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56" y="1945457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To get different results you have to be different, </a:t>
            </a:r>
            <a:r>
              <a:rPr lang="en-US" sz="2400" b="1" u="sng" dirty="0">
                <a:solidFill>
                  <a:schemeClr val="tx1"/>
                </a:solidFill>
              </a:rPr>
              <a:t>you have to change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</a:rPr>
              <a:t>e </a:t>
            </a:r>
            <a:r>
              <a:rPr lang="en-US" sz="2400" b="1" dirty="0">
                <a:solidFill>
                  <a:schemeClr val="tx1"/>
                </a:solidFill>
              </a:rPr>
              <a:t>are in </a:t>
            </a:r>
            <a:r>
              <a:rPr lang="en-US" sz="2400" b="1" dirty="0" smtClean="0">
                <a:solidFill>
                  <a:schemeClr val="tx1"/>
                </a:solidFill>
              </a:rPr>
              <a:t>the business </a:t>
            </a:r>
            <a:r>
              <a:rPr lang="en-US" sz="2400" b="1" dirty="0">
                <a:solidFill>
                  <a:schemeClr val="tx1"/>
                </a:solidFill>
              </a:rPr>
              <a:t>of helping you in that change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The school has two goals: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Help you to get a job </a:t>
            </a:r>
            <a:r>
              <a:rPr lang="en-US" sz="2400" b="1" dirty="0" smtClean="0">
                <a:solidFill>
                  <a:schemeClr val="tx1"/>
                </a:solidFill>
              </a:rPr>
              <a:t>at </a:t>
            </a:r>
            <a:r>
              <a:rPr lang="en-US" sz="2400" b="1" dirty="0" smtClean="0">
                <a:solidFill>
                  <a:schemeClr val="tx1"/>
                </a:solidFill>
              </a:rPr>
              <a:t>fast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Help you to keep the job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We expect from you: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Hard work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Commitment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Trust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357155" y="321784"/>
            <a:ext cx="372089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314117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38" y="1783411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100 hours in total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24 hours of QA (includes job search)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36 hours of projects and mobile testing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 hours of Backend Testing (UNIX, SQL, </a:t>
            </a:r>
            <a:r>
              <a:rPr lang="en-US" sz="2400" b="1" dirty="0" err="1" smtClean="0">
                <a:solidFill>
                  <a:schemeClr val="tx1"/>
                </a:solidFill>
              </a:rPr>
              <a:t>RestAPI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 hours of Intro to coding and test automation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Webinars </a:t>
            </a:r>
            <a:r>
              <a:rPr lang="en-US" sz="2400" b="1" dirty="0">
                <a:solidFill>
                  <a:schemeClr val="tx1"/>
                </a:solidFill>
              </a:rPr>
              <a:t>recorded and made </a:t>
            </a:r>
            <a:r>
              <a:rPr lang="en-US" sz="2400" b="1" dirty="0" smtClean="0">
                <a:solidFill>
                  <a:schemeClr val="tx1"/>
                </a:solidFill>
              </a:rPr>
              <a:t>available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Repeating the class on unlimited basis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Previous class webinars available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Video archive is available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Unlimited online </a:t>
            </a:r>
            <a:r>
              <a:rPr lang="en-US" sz="2400" b="1" dirty="0" smtClean="0">
                <a:solidFill>
                  <a:schemeClr val="tx1"/>
                </a:solidFill>
              </a:rPr>
              <a:t>counselling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357155" y="268518"/>
            <a:ext cx="7071167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Course Components</a:t>
            </a:r>
          </a:p>
        </p:txBody>
      </p:sp>
    </p:spTree>
    <p:extLst>
      <p:ext uri="{BB962C8B-B14F-4D97-AF65-F5344CB8AC3E}">
        <p14:creationId xmlns:p14="http://schemas.microsoft.com/office/powerpoint/2010/main" val="208255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88" y="1460356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Covers 95% of what you need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Reported by fellow graduates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Focused on US and Canada job market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 your market </a:t>
            </a:r>
            <a:r>
              <a:rPr lang="en-US" sz="2400" b="1" dirty="0" smtClean="0">
                <a:solidFill>
                  <a:schemeClr val="tx1"/>
                </a:solidFill>
              </a:rPr>
              <a:t>niche (junior/entry level)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Answers provided on </a:t>
            </a:r>
            <a:r>
              <a:rPr lang="en-US" sz="2400" b="1" dirty="0" smtClean="0">
                <a:solidFill>
                  <a:schemeClr val="tx1"/>
                </a:solidFill>
              </a:rPr>
              <a:t>web page, videos, notes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Answers </a:t>
            </a:r>
            <a:r>
              <a:rPr lang="en-US" sz="2400" b="1" dirty="0">
                <a:solidFill>
                  <a:schemeClr val="tx1"/>
                </a:solidFill>
              </a:rPr>
              <a:t>drilled in quizzes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Answers discussed in that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543107" y="268518"/>
            <a:ext cx="669927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Interview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29F8C6-93C0-2E1A-B61C-1380FDF80BFD}"/>
              </a:ext>
            </a:extLst>
          </p:cNvPr>
          <p:cNvSpPr/>
          <p:nvPr/>
        </p:nvSpPr>
        <p:spPr>
          <a:xfrm>
            <a:off x="543107" y="5502086"/>
            <a:ext cx="5181227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Learn The Answers</a:t>
            </a:r>
          </a:p>
        </p:txBody>
      </p:sp>
    </p:spTree>
    <p:extLst>
      <p:ext uri="{BB962C8B-B14F-4D97-AF65-F5344CB8AC3E}">
        <p14:creationId xmlns:p14="http://schemas.microsoft.com/office/powerpoint/2010/main" val="209502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477" y="757647"/>
            <a:ext cx="7706137" cy="2097428"/>
          </a:xfrm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150C6-EDCB-56ED-9B22-DA69C4F6D7F6}"/>
              </a:ext>
            </a:extLst>
          </p:cNvPr>
          <p:cNvSpPr txBox="1"/>
          <p:nvPr/>
        </p:nvSpPr>
        <p:spPr>
          <a:xfrm>
            <a:off x="2256091" y="3182222"/>
            <a:ext cx="7714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Mikhail Portnov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1978 BSEE (major in Telecommunications)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1983 MS in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1987-1990 Post-Graduate program in Professional Education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091" y="1345168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My</a:t>
            </a:r>
            <a:r>
              <a:rPr lang="ru-RU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EDUCATION: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99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477" y="757647"/>
            <a:ext cx="7706137" cy="2097428"/>
          </a:xfrm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150C6-EDCB-56ED-9B22-DA69C4F6D7F6}"/>
              </a:ext>
            </a:extLst>
          </p:cNvPr>
          <p:cNvSpPr txBox="1"/>
          <p:nvPr/>
        </p:nvSpPr>
        <p:spPr>
          <a:xfrm>
            <a:off x="2256091" y="3182222"/>
            <a:ext cx="771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R&amp;D Engineer – Digital Schematics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Sr. Researcher – Methods of Intensive Instruction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Owner of Vocational Education R&amp;D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Software QA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Founder and owner of Portnov Computer School – the first software testing school in the World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091" y="1345168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I did in my life: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872" y="892938"/>
            <a:ext cx="7243905" cy="185189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150C6-EDCB-56ED-9B22-DA69C4F6D7F6}"/>
              </a:ext>
            </a:extLst>
          </p:cNvPr>
          <p:cNvSpPr txBox="1"/>
          <p:nvPr/>
        </p:nvSpPr>
        <p:spPr>
          <a:xfrm>
            <a:off x="961961" y="2857867"/>
            <a:ext cx="77146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My </a:t>
            </a:r>
            <a:r>
              <a:rPr lang="en-US" sz="2800" b="1" dirty="0" smtClean="0"/>
              <a:t>SQA </a:t>
            </a:r>
            <a:r>
              <a:rPr lang="en-US" sz="2800" b="1" dirty="0"/>
              <a:t>career started in </a:t>
            </a:r>
            <a:r>
              <a:rPr lang="en-US" sz="2800" b="1" dirty="0" smtClean="0"/>
              <a:t>August of 1992</a:t>
            </a:r>
            <a:endParaRPr lang="en-US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First Job (1992, $28k)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Second Job (1993, $</a:t>
            </a:r>
            <a:r>
              <a:rPr lang="en-US" sz="2000" b="1" dirty="0" smtClean="0"/>
              <a:t>36-40K, multimedia startup)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Third Job (1994, Borland, $35 per hour)</a:t>
            </a:r>
          </a:p>
          <a:p>
            <a:pPr lvl="1"/>
            <a:r>
              <a:rPr lang="en-US" sz="2000" b="1" dirty="0"/>
              <a:t>  (the school started </a:t>
            </a:r>
            <a:r>
              <a:rPr lang="en-US" sz="2000" b="1" dirty="0" smtClean="0"/>
              <a:t>on August </a:t>
            </a:r>
            <a:r>
              <a:rPr lang="en-US" sz="2000" b="1" dirty="0"/>
              <a:t>20, 1994)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Fourth Job (1995, QA Manager, $60K)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My SQA career started in 1992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031482-50F2-5D6B-EADF-1F088560908D}"/>
              </a:ext>
            </a:extLst>
          </p:cNvPr>
          <p:cNvSpPr txBox="1"/>
          <p:nvPr/>
        </p:nvSpPr>
        <p:spPr>
          <a:xfrm>
            <a:off x="834500" y="5625099"/>
            <a:ext cx="796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Software QA </a:t>
            </a:r>
            <a:r>
              <a:rPr lang="en-US" sz="2800" b="1" dirty="0"/>
              <a:t>profession was born in early 90s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62" y="1250636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MY QA CAREER started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98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449519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Easy to </a:t>
            </a:r>
            <a:r>
              <a:rPr lang="en-US" sz="2400" b="1" dirty="0" smtClean="0">
                <a:solidFill>
                  <a:schemeClr val="tx1"/>
                </a:solidFill>
              </a:rPr>
              <a:t>learn (no matter of background)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4-6 </a:t>
            </a:r>
            <a:r>
              <a:rPr lang="en-US" sz="2400" b="1" dirty="0">
                <a:solidFill>
                  <a:schemeClr val="tx1"/>
                </a:solidFill>
              </a:rPr>
              <a:t>months is enough to start working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Fairly High </a:t>
            </a:r>
            <a:r>
              <a:rPr lang="en-US" sz="2400" b="1" dirty="0" smtClean="0">
                <a:solidFill>
                  <a:schemeClr val="tx1"/>
                </a:solidFill>
              </a:rPr>
              <a:t>Compensation (start with $40 per hour)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High demand in </a:t>
            </a:r>
            <a:r>
              <a:rPr lang="en-US" sz="2400" b="1" dirty="0" smtClean="0">
                <a:solidFill>
                  <a:schemeClr val="tx1"/>
                </a:solidFill>
              </a:rPr>
              <a:t>all parts of US, Canada, Europe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You can start with relatively low technical skills level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Age </a:t>
            </a:r>
            <a:r>
              <a:rPr lang="en-US" sz="2400" b="1" dirty="0">
                <a:solidFill>
                  <a:schemeClr val="tx1"/>
                </a:solidFill>
              </a:rPr>
              <a:t>does not work against you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Whatever degree (or no degree) you have is fine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Remote positions available no matter where you live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Industry knowledge might help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No </a:t>
            </a:r>
            <a:r>
              <a:rPr lang="en-US" sz="2400" b="1" dirty="0">
                <a:solidFill>
                  <a:schemeClr val="tx1"/>
                </a:solidFill>
              </a:rPr>
              <a:t>colleges offering degrees in Software QA</a:t>
            </a: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89646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unique in QA?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13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449519" cy="3431892"/>
          </a:xfrm>
        </p:spPr>
        <p:txBody>
          <a:bodyPr>
            <a:noAutofit/>
          </a:bodyPr>
          <a:lstStyle/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We teach classes in English – so, you can get a job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You have to be functional at work/interview time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Understanding questions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Answering them 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We practice with answering most interview questions</a:t>
            </a: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Recorded class in Russian is available</a:t>
            </a: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Recorded class with Russian/English subtitles available</a:t>
            </a: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Morning time October 24 class with Russian language support will be available to your class students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9288742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bout English level?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721525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very first Software QA Testing school in the world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most </a:t>
            </a:r>
            <a:r>
              <a:rPr lang="en-US" sz="2400" b="1" dirty="0" smtClean="0">
                <a:solidFill>
                  <a:srgbClr val="FF0000"/>
                </a:solidFill>
              </a:rPr>
              <a:t>experienced</a:t>
            </a:r>
            <a:r>
              <a:rPr lang="en-US" sz="2400" b="1" dirty="0" smtClean="0">
                <a:solidFill>
                  <a:schemeClr val="tx1"/>
                </a:solidFill>
              </a:rPr>
              <a:t> QA </a:t>
            </a:r>
            <a:r>
              <a:rPr lang="en-US" sz="2400" b="1" dirty="0" err="1" smtClean="0">
                <a:solidFill>
                  <a:schemeClr val="tx1"/>
                </a:solidFill>
              </a:rPr>
              <a:t>bootcamp</a:t>
            </a:r>
            <a:r>
              <a:rPr lang="en-US" sz="2400" b="1" dirty="0" smtClean="0">
                <a:solidFill>
                  <a:schemeClr val="tx1"/>
                </a:solidFill>
              </a:rPr>
              <a:t> on the planet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most affordable online program at </a:t>
            </a:r>
            <a:r>
              <a:rPr lang="en-US" sz="2400" b="1" dirty="0" smtClean="0">
                <a:solidFill>
                  <a:schemeClr val="tx1"/>
                </a:solidFill>
              </a:rPr>
              <a:t>$20 </a:t>
            </a:r>
            <a:r>
              <a:rPr lang="en-US" sz="2400" b="1" dirty="0" smtClean="0">
                <a:solidFill>
                  <a:schemeClr val="tx1"/>
                </a:solidFill>
              </a:rPr>
              <a:t>per hour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can repeat classes on unlimited basis – no charge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100% students coming by referral – who else?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do not pay for our advertisement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Many thousands graduates and hiring managers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US and International brand name recognition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started the Online QA Bootcamp in May of 2011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Hey, and I am teaching your class – where else?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89646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us?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24" y="2042933"/>
            <a:ext cx="8449519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Some people just work with recorded webinars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have classes for European time zone (Oct 24)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do not need US </a:t>
            </a:r>
            <a:r>
              <a:rPr lang="en-US" sz="2400" b="1" dirty="0">
                <a:solidFill>
                  <a:schemeClr val="tx1"/>
                </a:solidFill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</a:rPr>
              <a:t>isa or work permit to work remotely for US employer. Same for EU countries.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have graduates working in most of the EU and former Soviet Union countries, Emirates, etc.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In average: Canadians and Europeans find jobs faster than US graduates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support your job search with projects, resumes, references and interview 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103362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Europe/former USSR countries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71" y="2132952"/>
            <a:ext cx="8534400" cy="3619666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What is Software Testing?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Software testing activities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Learning the product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Ad hoc/Exploratory testing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Write Test Cases and other test </a:t>
            </a:r>
            <a:r>
              <a:rPr lang="en-US" sz="2400" b="1" dirty="0" smtClean="0">
                <a:solidFill>
                  <a:schemeClr val="tx1"/>
                </a:solidFill>
              </a:rPr>
              <a:t>documentation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Execute test cases – Structured testing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Automate test cases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Write Bug reports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Verify bugs </a:t>
            </a:r>
            <a:r>
              <a:rPr lang="en-US" sz="2400" b="1" dirty="0" smtClean="0">
                <a:solidFill>
                  <a:schemeClr val="tx1"/>
                </a:solidFill>
              </a:rPr>
              <a:t>fixed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Follow agile rituals – work with the team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470671" y="99842"/>
            <a:ext cx="6349816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TESTERS DO?</a:t>
            </a:r>
          </a:p>
        </p:txBody>
      </p:sp>
    </p:spTree>
    <p:extLst>
      <p:ext uri="{BB962C8B-B14F-4D97-AF65-F5344CB8AC3E}">
        <p14:creationId xmlns:p14="http://schemas.microsoft.com/office/powerpoint/2010/main" val="60541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purl.org/dc/elements/1.1/"/>
    <ds:schemaRef ds:uri="http://www.w3.org/XML/1998/namespace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507</TotalTime>
  <Words>801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Slice</vt:lpstr>
      <vt:lpstr>WELCOME</vt:lpstr>
      <vt:lpstr>My EDUCATION:</vt:lpstr>
      <vt:lpstr>What I did in my life:</vt:lpstr>
      <vt:lpstr>HOW MY QA CAREER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Daniel Mutter</dc:creator>
  <cp:lastModifiedBy>Microsoft account</cp:lastModifiedBy>
  <cp:revision>31</cp:revision>
  <dcterms:created xsi:type="dcterms:W3CDTF">2022-08-05T03:37:57Z</dcterms:created>
  <dcterms:modified xsi:type="dcterms:W3CDTF">2023-01-13T04:22:52Z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